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sldIdLst>
    <p:sldId id="630" r:id="rId2"/>
    <p:sldId id="631" r:id="rId3"/>
    <p:sldId id="632" r:id="rId4"/>
    <p:sldId id="633" r:id="rId5"/>
    <p:sldId id="634" r:id="rId6"/>
    <p:sldId id="635" r:id="rId7"/>
    <p:sldId id="636" r:id="rId8"/>
    <p:sldId id="637" r:id="rId9"/>
    <p:sldId id="638" r:id="rId10"/>
    <p:sldId id="639" r:id="rId11"/>
    <p:sldId id="640" r:id="rId12"/>
    <p:sldId id="641" r:id="rId13"/>
    <p:sldId id="64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678" autoAdjust="0"/>
  </p:normalViewPr>
  <p:slideViewPr>
    <p:cSldViewPr snapToGrid="0">
      <p:cViewPr varScale="1">
        <p:scale>
          <a:sx n="109" d="100"/>
          <a:sy n="109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22099-7B74-474D-AB17-0D9DEB72CE6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1B70E-6108-48E4-B460-692E57A65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3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B70E-6108-48E4-B460-692E57A657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69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JEE </a:t>
            </a:r>
            <a:r>
              <a:rPr lang="fa-IR" dirty="0"/>
              <a:t>فقط یک فرم یا ارزیابی نیست؛ یک فرایند یادگیری ملی است که همکاری بین نهادها را تقویت می‌کند و از تکرار شکست‌های اپیدمی‌ها جلوگیری می‌کند.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1B70E-6108-48E4-B460-692E57A657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0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3F9AE5-6083-435E-25BF-A2EDCC8D4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AA44423-2B24-EA2B-87EE-A5F1D7826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3081328-E795-851C-68AF-DD2AAE41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379DEC-822A-1AFD-5C57-96E26C43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AF4FCD-931B-64EA-C049-4C7B3CB6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7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452E7D-3AB7-0DD6-9833-6A7036EA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66289C-7DE0-7F55-443C-86BD94DD0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789AA7-D56A-B7EA-688D-3916F9583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F0CA3C-DCB0-A588-A5CD-185C94D27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C7E3C6-EE16-0050-A450-97D38D27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8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F3CC69C-F09C-32BE-6A99-9CFAA2CAB9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A6385CA-90FA-CCE7-CC29-31A8FD7C9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B8F5B5-1ACF-84E2-752D-8567AAEB5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B4944A-F13F-D66A-31E9-CF27FC8C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73F7E7-B5F2-B8A0-AD50-6887383AB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1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E8537A-95F5-F2F4-23AD-3678C476C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2E6C66-EA83-B852-77A3-F3C7854B0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D224AD-E15F-B3EF-72DC-41F4C70A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D16385-ECEE-BFB6-8B56-12C5D5C1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A2253D-3EB6-228B-553F-3BD858E0E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4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476ED21-C8D5-7244-512A-DD2A3549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B8EFF2-F619-5081-CBED-AF3D5F73D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4DA726-9017-65A3-842C-26CA26E5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1793C14-40A0-0354-E603-F2CA166D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D3771E-00A5-F658-CD06-E333BCE3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6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5C4D3E-B4B0-1BC3-C3A4-860636E9D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295355-544F-C27B-EF1E-6081402FE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C37C862-B129-DFFF-9975-EA8AF1C6BA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696A10B-0D7F-4989-822F-AA028180B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9C7107E-F1E5-D591-C865-EFA2B85D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4E08AD6-C5AB-F512-F056-6720F2586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5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CDE946-2FAC-F3C8-1D8A-5BCC5A8A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C4D660F-1E5C-A997-CD08-7CD5477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2EF7B0-B434-95BE-291F-572DC9801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47FC627D-0F3E-194B-B442-AB40B1D6F9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6992DE1-798F-09DE-6DEB-112D334AE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FE25C3C-89EF-2EE5-1B29-26D27D3E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E071950-C57C-6A7C-D279-5EBF277E8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B4FAB37-B067-704A-4BC5-6868C4FB0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6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9C3E45-F5D9-ECB3-29C9-1DEAD3A2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8099907-C90F-1DDA-01CD-FD5AF2EAD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FC5F776-0E3F-3FE0-EBB0-B4C949AC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BD26E85-C703-2CCF-A791-9B714146C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4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EEADB22-ED41-6956-88C0-5A53C923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AAC7925-9E33-D853-014C-A2CD8D20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E7DC3C8-1944-D582-ACCE-659D85B8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0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AC212D-1494-6469-079B-43E5782A3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0DEAC17-4EA2-10DE-F8A9-B0654C08C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50CE540-1B81-7A22-B81F-7888D006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953801-A0AA-E896-37CD-14D1AAFC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960595-0CD3-D007-1E1C-FD036B94A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B5675A9-B91A-69F3-66F8-9D449E65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25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048A9D-CC2C-1924-CDCE-FECCF786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6D2208-BFDD-90D7-9222-4D25E7C405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98B0791-0088-F275-D816-61BB0BAEB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8D7F63-4532-594A-F3AD-1AB195DED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7BFE9-43F0-4D84-86F1-78F1FEA7A7C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33E40C8-DCC9-A4B7-AAE3-D760CFB0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B95CAB-EC93-4CE1-BA98-A498784D3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4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62DE469-5E55-AF9D-3DC6-8F54347B3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348C46-BD39-7993-789E-ABBE7250C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03CDC69-3FD1-B936-410F-4E6E756FBD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7BFE9-43F0-4D84-86F1-78F1FEA7A7C2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65DFE5-0836-A9C3-F5C3-6496CD1B0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EC8621-B278-EE74-2F8F-E99DC72647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8F8FE-5C69-40C6-9A6B-A5797D6AD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9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C20BA0-F372-0D93-D5AA-39502E19D1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0B42D60-19EC-0CC5-D840-46ABBD137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فایل لایه باز تصویر قرآنی بسم الله الرحمن الرحیم | عصر ...">
            <a:extLst>
              <a:ext uri="{FF2B5EF4-FFF2-40B4-BE49-F238E27FC236}">
                <a16:creationId xmlns="" xmlns:a16="http://schemas.microsoft.com/office/drawing/2014/main" id="{A0499E15-2C1F-10C3-0C47-AFD758E2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99" y="38136"/>
            <a:ext cx="9717205" cy="679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66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7030A0"/>
                </a:solidFill>
                <a:cs typeface="B Titr" panose="00000700000000000000" pitchFamily="2" charset="-78"/>
              </a:rPr>
              <a:t>انتظارات از دستگاه های ذینفع</a:t>
            </a:r>
            <a:endParaRPr lang="en-US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تسهیل امور مربوط به مشارکت چند بخشی و تکمیل فرم ها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همکاری فعال و مشارکت نماینده تام الاختیار در جلسات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ارائه ی مستندات لازم بر اساس اعلام نیاز «مسئول زیر کمیته»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مشارکت در تعیین سطح واقعی هر شاخص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01" r="66166"/>
          <a:stretch/>
        </p:blipFill>
        <p:spPr>
          <a:xfrm>
            <a:off x="78376" y="4340731"/>
            <a:ext cx="618697" cy="698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" y="5133351"/>
            <a:ext cx="730759" cy="651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2" y="3194025"/>
            <a:ext cx="795746" cy="998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" y="5878517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rgbClr val="7030A0"/>
                </a:solidFill>
                <a:cs typeface="B Titr" panose="00000700000000000000" pitchFamily="2" charset="-78"/>
              </a:rPr>
              <a:t>مزایای مستقیم مشارکت آن سازمان/وزارتخانه/اداره کل:</a:t>
            </a:r>
            <a:endParaRPr lang="en-US" sz="36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6663"/>
            <a:ext cx="10515600" cy="4730300"/>
          </a:xfrm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210000"/>
              </a:lnSpc>
            </a:pPr>
            <a:r>
              <a:rPr lang="fa-IR" dirty="0">
                <a:cs typeface="B Titr" panose="00000700000000000000" pitchFamily="2" charset="-78"/>
              </a:rPr>
              <a:t>تثبیت جایگاه آن نهاد مهم به عنوان یکی از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ارکان کلیدی حکمرانی سلامت</a:t>
            </a:r>
          </a:p>
          <a:p>
            <a:pPr algn="r" rtl="1">
              <a:lnSpc>
                <a:spcPct val="210000"/>
              </a:lnSpc>
            </a:pPr>
            <a:r>
              <a:rPr lang="fa-IR" dirty="0">
                <a:cs typeface="B Titr" panose="00000700000000000000" pitchFamily="2" charset="-78"/>
              </a:rPr>
              <a:t>افزایش اثر گذاری در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سیاست گذاری</a:t>
            </a:r>
            <a:r>
              <a:rPr lang="fa-IR" dirty="0">
                <a:cs typeface="B Titr" panose="00000700000000000000" pitchFamily="2" charset="-78"/>
              </a:rPr>
              <a:t> مبتنی بر شواهد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در حوزه سلامت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دسترسی بهتر به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آموزش ها و حمایت های فنی و لجستیک بین المللی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هم افزایی بین بخشی </a:t>
            </a:r>
            <a:r>
              <a:rPr lang="fa-IR" dirty="0">
                <a:cs typeface="B Titr" panose="00000700000000000000" pitchFamily="2" charset="-78"/>
              </a:rPr>
              <a:t>در پیشگیری و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پاسخ به فوریت های بهداشتی </a:t>
            </a:r>
            <a:r>
              <a:rPr lang="fa-IR" dirty="0">
                <a:cs typeface="B Titr" panose="00000700000000000000" pitchFamily="2" charset="-78"/>
              </a:rPr>
              <a:t>و پیشگیری از موازی کاری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ارتقا اقتدار نهاد های ذینفع </a:t>
            </a:r>
            <a:r>
              <a:rPr lang="fa-IR" dirty="0">
                <a:cs typeface="B Titr" panose="00000700000000000000" pitchFamily="2" charset="-78"/>
              </a:rPr>
              <a:t>در امر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سلامت</a:t>
            </a:r>
            <a:r>
              <a:rPr lang="fa-IR" dirty="0">
                <a:cs typeface="B Titr" panose="00000700000000000000" pitchFamily="2" charset="-78"/>
              </a:rPr>
              <a:t> در سطح ملی و منطقه ای</a:t>
            </a:r>
          </a:p>
          <a:p>
            <a:pPr marL="0" indent="0" algn="r" rtl="1">
              <a:buNone/>
            </a:pPr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4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solidFill>
                  <a:srgbClr val="7030A0"/>
                </a:solidFill>
                <a:cs typeface="B Titr" panose="00000700000000000000" pitchFamily="2" charset="-78"/>
              </a:rPr>
              <a:t>سخن آخر</a:t>
            </a:r>
            <a:endParaRPr lang="en-US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>
              <a:lnSpc>
                <a:spcPct val="150000"/>
              </a:lnSpc>
            </a:pPr>
            <a:r>
              <a:rPr lang="en-US" dirty="0">
                <a:cs typeface="B Titr" panose="00000700000000000000" pitchFamily="2" charset="-78"/>
              </a:rPr>
              <a:t>JEE</a:t>
            </a:r>
            <a:r>
              <a:rPr lang="fa-IR" dirty="0">
                <a:cs typeface="B Titr" panose="00000700000000000000" pitchFamily="2" charset="-78"/>
              </a:rPr>
              <a:t> فرصتی برای بازسازی نظام سلامت و مدیریت فوریت های بهداشتی چند بخشی است.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اجرای چندبخشی آن، پیش‌شرط موفقیت در </a:t>
            </a:r>
            <a:r>
              <a:rPr lang="en-US" dirty="0">
                <a:cs typeface="B Titr" panose="00000700000000000000" pitchFamily="2" charset="-78"/>
              </a:rPr>
              <a:t>IHR</a:t>
            </a:r>
            <a:r>
              <a:rPr lang="fa-IR" dirty="0">
                <a:cs typeface="B Titr" panose="00000700000000000000" pitchFamily="2" charset="-78"/>
              </a:rPr>
              <a:t> و ارتقا آمادگی ملی است.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وقت آن است که از “ارزیابی” به “اقدام هماهنگ ملی” برسیم.</a:t>
            </a:r>
          </a:p>
          <a:p>
            <a:pPr algn="r" rtl="1"/>
            <a:endParaRPr lang="fa-IR" dirty="0">
              <a:cs typeface="B Titr" panose="00000700000000000000" pitchFamily="2" charset="-78"/>
            </a:endParaRPr>
          </a:p>
          <a:p>
            <a:pPr algn="r" rtl="1"/>
            <a:endParaRPr lang="fa-IR" dirty="0">
              <a:cs typeface="B Titr" panose="000007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solidFill>
                  <a:srgbClr val="7030A0"/>
                </a:solidFill>
                <a:cs typeface="B Titr" panose="00000700000000000000" pitchFamily="2" charset="-78"/>
              </a:rPr>
              <a:t>هدف نهایی، </a:t>
            </a:r>
            <a: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  <a:t>ایجاد نظام تاب‌آور سلامت ملی</a:t>
            </a:r>
            <a:r>
              <a:rPr lang="fa-IR" dirty="0">
                <a:solidFill>
                  <a:srgbClr val="7030A0"/>
                </a:solidFill>
                <a:cs typeface="B Titr" panose="00000700000000000000" pitchFamily="2" charset="-78"/>
              </a:rPr>
              <a:t> است که بتواند در برابر هر تهدیدی (طبیعی، زیستی یا عمدی) بایستد.</a:t>
            </a:r>
          </a:p>
          <a:p>
            <a:pPr algn="r" rtl="1"/>
            <a:endParaRPr lang="en-US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3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6666" t="27778" r="22500" b="2037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4983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6600" dirty="0">
                <a:solidFill>
                  <a:schemeClr val="bg1"/>
                </a:solidFill>
                <a:cs typeface="B Titr" panose="00000700000000000000" pitchFamily="2" charset="-78"/>
              </a:rPr>
              <a:t>با تشکر از توجه شما</a:t>
            </a:r>
          </a:p>
        </p:txBody>
      </p:sp>
    </p:spTree>
    <p:extLst>
      <p:ext uri="{BB962C8B-B14F-4D97-AF65-F5344CB8AC3E}">
        <p14:creationId xmlns:p14="http://schemas.microsoft.com/office/powerpoint/2010/main" val="379654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5142E4-A704-1432-FA0B-F98A79D0BD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13937"/>
            <a:ext cx="9144000" cy="1877567"/>
          </a:xfrm>
        </p:spPr>
        <p:txBody>
          <a:bodyPr anchor="t" anchorCtr="0">
            <a:normAutofit fontScale="90000"/>
          </a:bodyPr>
          <a:lstStyle/>
          <a:p>
            <a:pPr rtl="1">
              <a:lnSpc>
                <a:spcPct val="150000"/>
              </a:lnSpc>
            </a:pPr>
            <a:r>
              <a:rPr lang="fa-IR" sz="5300" b="1" dirty="0">
                <a:solidFill>
                  <a:srgbClr val="7030A0"/>
                </a:solidFill>
                <a:cs typeface="B Titr" panose="00000700000000000000" pitchFamily="2" charset="-78"/>
              </a:rPr>
              <a:t>اهمیت اجرای </a:t>
            </a:r>
            <a:r>
              <a:rPr lang="en-US" sz="5300" b="1" dirty="0">
                <a:solidFill>
                  <a:srgbClr val="7030A0"/>
                </a:solidFill>
                <a:cs typeface="B Titr" panose="00000700000000000000" pitchFamily="2" charset="-78"/>
              </a:rPr>
              <a:t>JEE</a:t>
            </a:r>
            <a:r>
              <a:rPr lang="fa-IR" sz="5300" b="1" dirty="0">
                <a:solidFill>
                  <a:srgbClr val="7030A0"/>
                </a:solidFill>
                <a:cs typeface="B Titr" panose="00000700000000000000" pitchFamily="2" charset="-78"/>
              </a:rPr>
              <a:t> برای ایران</a:t>
            </a:r>
            <a: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  <a:t/>
            </a:r>
            <a:br>
              <a:rPr lang="fa-IR" b="1" dirty="0">
                <a:solidFill>
                  <a:srgbClr val="7030A0"/>
                </a:solidFill>
                <a:cs typeface="B Titr" panose="00000700000000000000" pitchFamily="2" charset="-78"/>
              </a:rPr>
            </a:br>
            <a:r>
              <a:rPr lang="fa-IR" sz="3100" b="1" dirty="0">
                <a:solidFill>
                  <a:srgbClr val="7030A0"/>
                </a:solidFill>
                <a:cs typeface="B Titr" panose="00000700000000000000" pitchFamily="2" charset="-78"/>
              </a:rPr>
              <a:t>و مزایای اجرای آن با همکاری سایر نهاد ها</a:t>
            </a:r>
            <a:endParaRPr lang="en-US" sz="32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A2DA9FE-F4B3-AEBF-55E1-1F267A2EA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2928"/>
            <a:ext cx="9144000" cy="2987040"/>
          </a:xfrm>
        </p:spPr>
        <p:txBody>
          <a:bodyPr>
            <a:normAutofit lnSpcReduction="10000"/>
          </a:bodyPr>
          <a:lstStyle/>
          <a:p>
            <a:pPr rtl="1"/>
            <a:endParaRPr lang="en-US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دکتر علیرضا رئیسی</a:t>
            </a:r>
          </a:p>
          <a:p>
            <a:pPr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معاون بهداشت </a:t>
            </a:r>
          </a:p>
          <a:p>
            <a:pPr rtl="1"/>
            <a:r>
              <a:rPr lang="fa-IR" sz="2800" dirty="0">
                <a:solidFill>
                  <a:srgbClr val="FF0000"/>
                </a:solidFill>
                <a:cs typeface="B Titr" panose="00000700000000000000" pitchFamily="2" charset="-78"/>
              </a:rPr>
              <a:t>وزارت بهداشت وزارت بهداشت، درمان و آموزش پزشکی </a:t>
            </a:r>
          </a:p>
          <a:p>
            <a:pPr rtl="1"/>
            <a:endParaRPr lang="fa-IR" sz="28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rtl="1"/>
            <a:r>
              <a:rPr lang="fa-IR" sz="2800" dirty="0">
                <a:solidFill>
                  <a:srgbClr val="0070C0"/>
                </a:solidFill>
                <a:cs typeface="B Titr" panose="00000700000000000000" pitchFamily="2" charset="-78"/>
              </a:rPr>
              <a:t>مهر1404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r="66166"/>
          <a:stretch/>
        </p:blipFill>
        <p:spPr>
          <a:xfrm>
            <a:off x="5346142" y="5853103"/>
            <a:ext cx="653143" cy="6523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923" y="5853657"/>
            <a:ext cx="730759" cy="6517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96" y="5679928"/>
            <a:ext cx="795746" cy="9986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20" y="5753490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251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="" xmlns:a16="http://schemas.microsoft.com/office/drawing/2014/main" id="{02436C9B-0F67-3E8A-3B05-CCE7BB47259D}"/>
              </a:ext>
            </a:extLst>
          </p:cNvPr>
          <p:cNvSpPr txBox="1">
            <a:spLocks/>
          </p:cNvSpPr>
          <p:nvPr/>
        </p:nvSpPr>
        <p:spPr>
          <a:xfrm>
            <a:off x="1405720" y="584263"/>
            <a:ext cx="8986084" cy="93063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Intelligence: IHR Core Capacities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1C633F1-B620-6FCD-1D1A-1E4DFDD8D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013" y="1392551"/>
            <a:ext cx="8091345" cy="53626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754543" cy="65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92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600" dirty="0">
                <a:solidFill>
                  <a:srgbClr val="7030A0"/>
                </a:solidFill>
                <a:cs typeface="B Titr" panose="00000700000000000000" pitchFamily="2" charset="-78"/>
              </a:rPr>
              <a:t>ابزار </a:t>
            </a:r>
            <a:r>
              <a:rPr lang="en-US" sz="3600" dirty="0">
                <a:solidFill>
                  <a:srgbClr val="7030A0"/>
                </a:solidFill>
                <a:cs typeface="B Titr" panose="00000700000000000000" pitchFamily="2" charset="-78"/>
              </a:rPr>
              <a:t>JEE </a:t>
            </a:r>
            <a:r>
              <a:rPr lang="fa-IR" sz="3600" dirty="0">
                <a:solidFill>
                  <a:srgbClr val="7030A0"/>
                </a:solidFill>
                <a:cs typeface="B Titr" panose="00000700000000000000" pitchFamily="2" charset="-78"/>
              </a:rPr>
              <a:t>در چارچوب مقررات بین‌المللی بهداشت</a:t>
            </a:r>
            <a:endParaRPr lang="en-US" sz="3600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بخشی از </a:t>
            </a:r>
            <a:r>
              <a:rPr lang="en-US" b="1" dirty="0">
                <a:cs typeface="B Titr" panose="00000700000000000000" pitchFamily="2" charset="-78"/>
              </a:rPr>
              <a:t>IHR Monitoring &amp; Evaluation Framework</a:t>
            </a:r>
            <a:r>
              <a:rPr lang="en-US" dirty="0">
                <a:cs typeface="B Titr" panose="00000700000000000000" pitchFamily="2" charset="-78"/>
              </a:rPr>
              <a:t> </a:t>
            </a:r>
            <a:r>
              <a:rPr lang="fa-IR" dirty="0">
                <a:cs typeface="B Titr" panose="00000700000000000000" pitchFamily="2" charset="-78"/>
              </a:rPr>
              <a:t>است.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۱۹ حوزه فنی</a:t>
            </a:r>
            <a:r>
              <a:rPr lang="en-US" dirty="0">
                <a:cs typeface="B Titr" panose="00000700000000000000" pitchFamily="2" charset="-78"/>
              </a:rPr>
              <a:t>Technical Areas) </a:t>
            </a:r>
            <a:r>
              <a:rPr lang="fa-IR" dirty="0">
                <a:cs typeface="B Titr" panose="00000700000000000000" pitchFamily="2" charset="-78"/>
              </a:rPr>
              <a:t>) دارد.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در نسخه سوم، </a:t>
            </a:r>
            <a:r>
              <a:rPr lang="fa-IR" b="1" dirty="0">
                <a:cs typeface="B Titr" panose="00000700000000000000" pitchFamily="2" charset="-78"/>
              </a:rPr>
              <a:t>۵۶ شاخص عملکردی</a:t>
            </a:r>
            <a:r>
              <a:rPr lang="fa-IR" dirty="0">
                <a:cs typeface="B Titr" panose="00000700000000000000" pitchFamily="2" charset="-78"/>
              </a:rPr>
              <a:t> تعریف شده‌اند.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هدف: شناسایی شکاف‌ها، تقویت ظرفیت‌ها، و ارتقای هماهنگی ملی.</a:t>
            </a:r>
          </a:p>
          <a:p>
            <a:pPr algn="r" rtl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cs typeface="B Titr" panose="00000700000000000000" pitchFamily="2" charset="-78"/>
              </a:rPr>
              <a:t>JEE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نه فقط برای ارزیابی، بلکه برای ایجاد تعهد سیاسی و راه‌اندازی گفت‌وگوی بین‌بخشی طراحی شده است.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4321E8A-8399-5526-1B05-83E01848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3540380-3333-46E6-A8C4-30C76F40CD2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3901" r="66166"/>
          <a:stretch/>
        </p:blipFill>
        <p:spPr>
          <a:xfrm>
            <a:off x="78376" y="4340731"/>
            <a:ext cx="618697" cy="6984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" y="5133351"/>
            <a:ext cx="730759" cy="6517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2" y="3194025"/>
            <a:ext cx="795746" cy="9986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" y="5878517"/>
            <a:ext cx="789079" cy="98141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711913" y="5204327"/>
            <a:ext cx="4020863" cy="132556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3200" b="1" dirty="0">
                <a:solidFill>
                  <a:srgbClr val="7030A0"/>
                </a:solidFill>
                <a:cs typeface="B Titr" panose="00000700000000000000" pitchFamily="2" charset="-78"/>
              </a:rPr>
              <a:t>در برنامه ریزی کشورمان 17 ظرفیت اول در دستورکار قرار گرفته اند</a:t>
            </a:r>
            <a:endParaRPr lang="en-US" sz="3200" b="1" dirty="0">
              <a:solidFill>
                <a:srgbClr val="7030A0"/>
              </a:solidFill>
              <a:cs typeface="B Titr" panose="00000700000000000000" pitchFamily="2" charset="-7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1AA39458-CEFA-C5F5-73ED-4D3EF60B3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8567" y="773644"/>
            <a:ext cx="2876016" cy="40094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8F2CDBB-1616-0945-E815-66DE59BFC1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3749" y="1207239"/>
            <a:ext cx="2516252" cy="3511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D2A8906-0CA9-FC7D-4772-D488FEE924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9573" y="1271348"/>
            <a:ext cx="2685182" cy="35117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69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rgbClr val="7030A0"/>
                </a:solidFill>
                <a:cs typeface="B Titr" panose="00000700000000000000" pitchFamily="2" charset="-78"/>
              </a:rPr>
              <a:t>چرا اجرای چندبخشی </a:t>
            </a:r>
            <a:r>
              <a:rPr lang="en-US" sz="3600" dirty="0">
                <a:solidFill>
                  <a:srgbClr val="7030A0"/>
                </a:solidFill>
                <a:cs typeface="B Titr" panose="00000700000000000000" pitchFamily="2" charset="-78"/>
              </a:rPr>
              <a:t>JEE </a:t>
            </a:r>
            <a:r>
              <a:rPr lang="fa-IR" sz="3600" dirty="0">
                <a:solidFill>
                  <a:srgbClr val="7030A0"/>
                </a:solidFill>
                <a:cs typeface="B Titr" panose="00000700000000000000" pitchFamily="2" charset="-78"/>
              </a:rPr>
              <a:t>حیاتی است؟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تهدیدات بهداشتی مرز نمی‌شناسند.</a:t>
            </a:r>
          </a:p>
          <a:p>
            <a:pPr algn="r" rtl="1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هیچ بخشی به‌تنهایی قادر به پیشگیری یا پاسخ کامل نیست.</a:t>
            </a:r>
          </a:p>
          <a:p>
            <a:pPr algn="r" rtl="1">
              <a:lnSpc>
                <a:spcPct val="200000"/>
              </a:lnSpc>
            </a:pPr>
            <a:r>
              <a:rPr lang="en-US" sz="2400" dirty="0">
                <a:cs typeface="B Titr" panose="00000700000000000000" pitchFamily="2" charset="-78"/>
              </a:rPr>
              <a:t>JEE </a:t>
            </a:r>
            <a:r>
              <a:rPr lang="fa-IR" sz="2400" dirty="0">
                <a:cs typeface="B Titr" panose="00000700000000000000" pitchFamily="2" charset="-78"/>
              </a:rPr>
              <a:t>به‌عنوان ابزار بین‌المللی </a:t>
            </a:r>
            <a:r>
              <a:rPr lang="en-US" sz="2400" dirty="0">
                <a:cs typeface="B Titr" panose="00000700000000000000" pitchFamily="2" charset="-78"/>
              </a:rPr>
              <a:t>WHO </a:t>
            </a:r>
            <a:r>
              <a:rPr lang="fa-IR" sz="2400" dirty="0">
                <a:cs typeface="B Titr" panose="00000700000000000000" pitchFamily="2" charset="-78"/>
              </a:rPr>
              <a:t>ظرفیت کشورها را برای پیشگیری، آمادگی، تشخیص، صدور هشدار و پاسخ ارزیابی می‌کند.</a:t>
            </a:r>
          </a:p>
          <a:p>
            <a:pPr algn="r" rtl="1">
              <a:lnSpc>
                <a:spcPct val="200000"/>
              </a:lnSpc>
            </a:pPr>
            <a:r>
              <a:rPr lang="fa-IR" sz="2400" dirty="0">
                <a:cs typeface="B Titr" panose="00000700000000000000" pitchFamily="2" charset="-78"/>
              </a:rPr>
              <a:t>نسخه سوم </a:t>
            </a:r>
            <a:r>
              <a:rPr lang="en-US" sz="2400" dirty="0">
                <a:cs typeface="B Titr" panose="00000700000000000000" pitchFamily="2" charset="-78"/>
              </a:rPr>
              <a:t>JEE </a:t>
            </a:r>
            <a:r>
              <a:rPr lang="fa-IR" sz="2400" dirty="0">
                <a:cs typeface="B Titr" panose="00000700000000000000" pitchFamily="2" charset="-78"/>
              </a:rPr>
              <a:t> (۲۰۲۲) بر هماهنگی بین‌بخشی بیش از همیشه تأکید دارد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420601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Joint External Evaluation of the IHR of Iran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6166"/>
          <a:stretch/>
        </p:blipFill>
        <p:spPr>
          <a:xfrm>
            <a:off x="17418" y="4267723"/>
            <a:ext cx="653143" cy="652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" y="5052371"/>
            <a:ext cx="730759" cy="651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9240"/>
            <a:ext cx="795746" cy="998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5" y="5773783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rgbClr val="7030A0"/>
                </a:solidFill>
                <a:cs typeface="B Titr" panose="00000700000000000000" pitchFamily="2" charset="-78"/>
              </a:rPr>
              <a:t>چرا اجرای چندبخشی </a:t>
            </a:r>
            <a:r>
              <a:rPr lang="en-US" sz="3600" dirty="0">
                <a:solidFill>
                  <a:srgbClr val="7030A0"/>
                </a:solidFill>
                <a:cs typeface="B Titr" panose="00000700000000000000" pitchFamily="2" charset="-78"/>
              </a:rPr>
              <a:t>JEE </a:t>
            </a:r>
            <a:r>
              <a:rPr lang="fa-IR" sz="3600" dirty="0">
                <a:solidFill>
                  <a:srgbClr val="7030A0"/>
                </a:solidFill>
                <a:cs typeface="B Titr" panose="00000700000000000000" pitchFamily="2" charset="-78"/>
              </a:rPr>
              <a:t>حیاتی است؟</a:t>
            </a:r>
            <a:r>
              <a:rPr lang="en-US" sz="3600" dirty="0">
                <a:solidFill>
                  <a:srgbClr val="7030A0"/>
                </a:solidFill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srgbClr val="7030A0"/>
                </a:solidFill>
                <a:cs typeface="B Titr" panose="00000700000000000000" pitchFamily="2" charset="-78"/>
              </a:rPr>
              <a:t>(ادامه)</a:t>
            </a:r>
            <a:endParaRPr lang="en-US" sz="36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695387" y="1569860"/>
            <a:ext cx="9658413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منابع خطر و پاسخ در چند بخش مختلف قرار دارند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:</a:t>
            </a:r>
          </a:p>
          <a:p>
            <a:pPr marL="0" marR="0" lvl="0" indent="0" algn="r" defTabSz="914400" rtl="1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سلامت، دامپزشکی، کشاورزی، محیط‌زیست، مرزبانی، امنیت، ارتباطات، اقتصاد</a:t>
            </a:r>
            <a:r>
              <a:rPr lang="fa-IR" altLang="en-US" sz="2400" dirty="0">
                <a:latin typeface="Arial" panose="020B0604020202020204" pitchFamily="34" charset="0"/>
                <a:cs typeface="B Titr" panose="00000700000000000000" pitchFamily="2" charset="-78"/>
              </a:rPr>
              <a:t> و ...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هیچ بخش به‌تنهایی نمی‌تواند همه شاخص‌های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 JEE 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را اجرا کند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ارزیابی مؤثر فقط با همکاری سازمانی، داده‌های مشترک و بودجه بین‌بخشی ممکن است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هماهنگی باعث استفاده بهینه از منابع و حذف هم‌پوشانی‌ها می‌شود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B Titr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01" r="66166"/>
          <a:stretch/>
        </p:blipFill>
        <p:spPr>
          <a:xfrm>
            <a:off x="78376" y="4340731"/>
            <a:ext cx="618697" cy="698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" y="5133351"/>
            <a:ext cx="730759" cy="651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2" y="3194025"/>
            <a:ext cx="795746" cy="998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" y="5878517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40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3600" dirty="0">
                <a:solidFill>
                  <a:srgbClr val="7030A0"/>
                </a:solidFill>
                <a:cs typeface="B Titr" panose="00000700000000000000" pitchFamily="2" charset="-78"/>
              </a:rPr>
              <a:t>منافع اجرای چند بخشی </a:t>
            </a:r>
            <a:r>
              <a:rPr lang="en-US" sz="3600" dirty="0">
                <a:solidFill>
                  <a:srgbClr val="7030A0"/>
                </a:solidFill>
                <a:cs typeface="B Titr" panose="00000700000000000000" pitchFamily="2" charset="-78"/>
              </a:rPr>
              <a:t>JEE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435469" y="2135666"/>
            <a:ext cx="8918331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تقویت ارتباط بین نهادها و اعتماد بین‌بخشی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بهبود کارایی تصمیم‌گیری در بحران‌ها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شناسایی شکاف‌های پنهان بین </a:t>
            </a:r>
            <a:r>
              <a:rPr lang="fa-IR" altLang="en-US" dirty="0">
                <a:latin typeface="Arial" panose="020B0604020202020204" pitchFamily="34" charset="0"/>
                <a:cs typeface="B Titr" panose="00000700000000000000" pitchFamily="2" charset="-78"/>
              </a:rPr>
              <a:t>بخش های</a:t>
            </a: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 مختلف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افزایش پایداری سیاست‌ها و کاهش هزینه‌ها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ارتقای جایگاه کشور در نظام جهانی سلامت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B Titr" panose="00000700000000000000" pitchFamily="2" charset="-78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901" r="66166"/>
          <a:stretch/>
        </p:blipFill>
        <p:spPr>
          <a:xfrm>
            <a:off x="78376" y="4340731"/>
            <a:ext cx="618697" cy="698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" y="5133351"/>
            <a:ext cx="730759" cy="651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2" y="3194025"/>
            <a:ext cx="795746" cy="9986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" y="5878517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8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4000" dirty="0">
                <a:solidFill>
                  <a:srgbClr val="7030A0"/>
                </a:solidFill>
                <a:cs typeface="B Titr" panose="00000700000000000000" pitchFamily="2" charset="-78"/>
              </a:rPr>
              <a:t>تصمیم‌گیران سیاسی و مقامات عالیرتبه چه نقشی دارند؟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جلب حمایت های سیاسی برای همکاری بین‌بخشی.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تسهیل جریان داده و اشتراک منابع بین بخش ها.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استفاده از نتایج </a:t>
            </a:r>
            <a:r>
              <a:rPr lang="en-US" dirty="0">
                <a:cs typeface="B Titr" panose="00000700000000000000" pitchFamily="2" charset="-78"/>
              </a:rPr>
              <a:t>JEE</a:t>
            </a:r>
            <a:r>
              <a:rPr lang="fa-IR" dirty="0">
                <a:cs typeface="B Titr" panose="00000700000000000000" pitchFamily="2" charset="-78"/>
              </a:rPr>
              <a:t> برای اصلاح سیاست‌ها و بودجه‌ها.</a:t>
            </a:r>
          </a:p>
          <a:p>
            <a:pPr algn="ctr" rtl="1">
              <a:lnSpc>
                <a:spcPct val="150000"/>
              </a:lnSpc>
            </a:pPr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در عمل  </a:t>
            </a:r>
            <a:r>
              <a:rPr lang="en-US" dirty="0">
                <a:solidFill>
                  <a:srgbClr val="00B050"/>
                </a:solidFill>
                <a:cs typeface="B Titr" panose="00000700000000000000" pitchFamily="2" charset="-78"/>
              </a:rPr>
              <a:t>JEE</a:t>
            </a:r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en-US" dirty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فقط در صورتی موفق می‌شود که پشتیبانی سیاسی واقعی در همه ی بخش ها وجود داشته باشد.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901" r="66166"/>
          <a:stretch/>
        </p:blipFill>
        <p:spPr>
          <a:xfrm>
            <a:off x="78376" y="4340731"/>
            <a:ext cx="618697" cy="6984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2" y="5133351"/>
            <a:ext cx="730759" cy="651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2" y="3194025"/>
            <a:ext cx="795746" cy="998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" y="5878517"/>
            <a:ext cx="789079" cy="98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67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1387</TotalTime>
  <Words>629</Words>
  <Application>Microsoft Office PowerPoint</Application>
  <PresentationFormat>Widescreen</PresentationFormat>
  <Paragraphs>68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B Titr</vt:lpstr>
      <vt:lpstr>Calibri</vt:lpstr>
      <vt:lpstr>Calibri Light</vt:lpstr>
      <vt:lpstr>Times New Roman</vt:lpstr>
      <vt:lpstr>Office Theme</vt:lpstr>
      <vt:lpstr>PowerPoint Presentation</vt:lpstr>
      <vt:lpstr>اهمیت اجرای JEE برای ایران و مزایای اجرای آن با همکاری سایر نهاد ها</vt:lpstr>
      <vt:lpstr>PowerPoint Presentation</vt:lpstr>
      <vt:lpstr>ابزار JEE در چارچوب مقررات بین‌المللی بهداشت</vt:lpstr>
      <vt:lpstr>PowerPoint Presentation</vt:lpstr>
      <vt:lpstr>چرا اجرای چندبخشی JEE حیاتی است؟</vt:lpstr>
      <vt:lpstr>چرا اجرای چندبخشی JEE حیاتی است؟ (ادامه)</vt:lpstr>
      <vt:lpstr>منافع اجرای چند بخشی JEE</vt:lpstr>
      <vt:lpstr>تصمیم‌گیران سیاسی و مقامات عالیرتبه چه نقشی دارند؟</vt:lpstr>
      <vt:lpstr>انتظارات از دستگاه های ذینفع</vt:lpstr>
      <vt:lpstr>مزایای مستقیم مشارکت آن سازمان/وزارتخانه/اداره کل:</vt:lpstr>
      <vt:lpstr>سخن آخر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ارزشیابی مشترک بیرونی و مزایایی آن</dc:title>
  <dc:creator>DELL</dc:creator>
  <cp:lastModifiedBy>dr.bagheri</cp:lastModifiedBy>
  <cp:revision>130</cp:revision>
  <dcterms:created xsi:type="dcterms:W3CDTF">2025-07-02T02:16:41Z</dcterms:created>
  <dcterms:modified xsi:type="dcterms:W3CDTF">2025-10-06T11:17:42Z</dcterms:modified>
</cp:coreProperties>
</file>